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9" r:id="rId3"/>
    <p:sldId id="314" r:id="rId4"/>
    <p:sldId id="317" r:id="rId5"/>
    <p:sldId id="312" r:id="rId6"/>
  </p:sldIdLst>
  <p:sldSz cx="12192000" cy="6858000"/>
  <p:notesSz cx="6858000" cy="9144000"/>
  <p:embeddedFontLst>
    <p:embeddedFont>
      <p:font typeface="Malgun Gothic" panose="020B0503020000020004" pitchFamily="50" charset="-127"/>
      <p:regular r:id="rId8"/>
      <p:bold r:id="rId9"/>
    </p:embeddedFont>
    <p:embeddedFont>
      <p:font typeface="Helvetica Neue" panose="020B0600000101010101" charset="0"/>
      <p:regular r:id="rId10"/>
      <p:bold r:id="rId11"/>
      <p:italic r:id="rId12"/>
      <p:boldItalic r:id="rId13"/>
    </p:embeddedFont>
    <p:embeddedFont>
      <p:font typeface="Noto Sans KR" panose="020B0200000000000000" pitchFamily="50" charset="-127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6" roundtripDataSignature="AMtx7mgRVsMMhRVn42UQfKgjJdA2UbNab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61" autoAdjust="0"/>
    <p:restoredTop sz="93878" autoAdjust="0"/>
  </p:normalViewPr>
  <p:slideViewPr>
    <p:cSldViewPr snapToGrid="0">
      <p:cViewPr varScale="1">
        <p:scale>
          <a:sx n="97" d="100"/>
          <a:sy n="97" d="100"/>
        </p:scale>
        <p:origin x="105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3" Type="http://schemas.openxmlformats.org/officeDocument/2006/relationships/slide" Target="slides/slide2.xml"/><Relationship Id="rId68" Type="http://schemas.openxmlformats.org/officeDocument/2006/relationships/viewProps" Target="view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67" Type="http://schemas.openxmlformats.org/officeDocument/2006/relationships/presProps" Target="presProps.xml"/><Relationship Id="rId2" Type="http://schemas.openxmlformats.org/officeDocument/2006/relationships/slide" Target="slides/slide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66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69" Type="http://schemas.openxmlformats.org/officeDocument/2006/relationships/theme" Target="theme/them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" name="Google Shape;8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3" name="Google Shape;83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6de4f831eb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" name="Google Shape;125;g36de4f831eb_1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g36de4f831eb_1_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BED79A73-E6F1-8D97-AA7F-DDCD61CFBA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6de4f831eb_1_30:notes">
            <a:extLst>
              <a:ext uri="{FF2B5EF4-FFF2-40B4-BE49-F238E27FC236}">
                <a16:creationId xmlns:a16="http://schemas.microsoft.com/office/drawing/2014/main" id="{24D2F55E-1C65-7C4A-89B0-C2233E22C43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" name="Google Shape;125;g36de4f831eb_1_30:notes">
            <a:extLst>
              <a:ext uri="{FF2B5EF4-FFF2-40B4-BE49-F238E27FC236}">
                <a16:creationId xmlns:a16="http://schemas.microsoft.com/office/drawing/2014/main" id="{89C5FA7C-580A-9108-BE84-F02B94A311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g36de4f831eb_1_30:notes">
            <a:extLst>
              <a:ext uri="{FF2B5EF4-FFF2-40B4-BE49-F238E27FC236}">
                <a16:creationId xmlns:a16="http://schemas.microsoft.com/office/drawing/2014/main" id="{C1D48DED-7B4B-163E-A520-E210197C148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509219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00272FDB-0DE1-D503-B6CC-4BD5E08A2F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6de4f831eb_1_30:notes">
            <a:extLst>
              <a:ext uri="{FF2B5EF4-FFF2-40B4-BE49-F238E27FC236}">
                <a16:creationId xmlns:a16="http://schemas.microsoft.com/office/drawing/2014/main" id="{07721DBD-3E51-A280-D423-E1DC730219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" name="Google Shape;125;g36de4f831eb_1_30:notes">
            <a:extLst>
              <a:ext uri="{FF2B5EF4-FFF2-40B4-BE49-F238E27FC236}">
                <a16:creationId xmlns:a16="http://schemas.microsoft.com/office/drawing/2014/main" id="{BD3A921D-3087-8742-A769-A90393811B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g36de4f831eb_1_30:notes">
            <a:extLst>
              <a:ext uri="{FF2B5EF4-FFF2-40B4-BE49-F238E27FC236}">
                <a16:creationId xmlns:a16="http://schemas.microsoft.com/office/drawing/2014/main" id="{29E32A0D-88ED-B5A7-CE10-B83D1085BFF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7692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>
          <a:extLst>
            <a:ext uri="{FF2B5EF4-FFF2-40B4-BE49-F238E27FC236}">
              <a16:creationId xmlns:a16="http://schemas.microsoft.com/office/drawing/2014/main" id="{912B0DF7-7942-E9A1-E254-C475E024EF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6de4f831eb_1_30:notes">
            <a:extLst>
              <a:ext uri="{FF2B5EF4-FFF2-40B4-BE49-F238E27FC236}">
                <a16:creationId xmlns:a16="http://schemas.microsoft.com/office/drawing/2014/main" id="{7BEFFFC1-5352-603E-EEA4-8974000E9B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" name="Google Shape;125;g36de4f831eb_1_30:notes">
            <a:extLst>
              <a:ext uri="{FF2B5EF4-FFF2-40B4-BE49-F238E27FC236}">
                <a16:creationId xmlns:a16="http://schemas.microsoft.com/office/drawing/2014/main" id="{C887EA2B-1459-B2B5-B5EE-CE96F60E32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g36de4f831eb_1_30:notes">
            <a:extLst>
              <a:ext uri="{FF2B5EF4-FFF2-40B4-BE49-F238E27FC236}">
                <a16:creationId xmlns:a16="http://schemas.microsoft.com/office/drawing/2014/main" id="{03A9A546-3DD0-73BD-B279-EDB81E42857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48271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>
  <p:cSld name="제목 슬라이드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14;p5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Google Shape;15;p5"/>
            <p:cNvSpPr/>
            <p:nvPr/>
          </p:nvSpPr>
          <p:spPr>
            <a:xfrm>
              <a:off x="0" y="0"/>
              <a:ext cx="12192000" cy="367665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6" name="Google Shape;16;p5"/>
            <p:cNvSpPr/>
            <p:nvPr/>
          </p:nvSpPr>
          <p:spPr>
            <a:xfrm>
              <a:off x="0" y="5981700"/>
              <a:ext cx="12192000" cy="87630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0" name="Google Shape;20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1" name="Google Shape;21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2" name="Google Shape;22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Google Shape;25;p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9" name="Google Shape;59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60" name="Google Shape;60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4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Google Shape;11;p4"/>
            <p:cNvSpPr/>
            <p:nvPr/>
          </p:nvSpPr>
          <p:spPr>
            <a:xfrm>
              <a:off x="0" y="0"/>
              <a:ext cx="12192000" cy="76200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" name="Google Shape;12;p4"/>
            <p:cNvSpPr/>
            <p:nvPr/>
          </p:nvSpPr>
          <p:spPr>
            <a:xfrm>
              <a:off x="0" y="6496050"/>
              <a:ext cx="12192000" cy="36195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6" name="Google Shape;86;p1"/>
            <p:cNvSpPr/>
            <p:nvPr/>
          </p:nvSpPr>
          <p:spPr>
            <a:xfrm>
              <a:off x="0" y="0"/>
              <a:ext cx="12192000" cy="367665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endParaRPr sz="16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0" y="5981700"/>
              <a:ext cx="12192000" cy="876300"/>
            </a:xfrm>
            <a:prstGeom prst="rect">
              <a:avLst/>
            </a:prstGeom>
            <a:solidFill>
              <a:srgbClr val="1F3864"/>
            </a:solidFill>
            <a:ln w="12700" cap="flat" cmpd="sng">
              <a:solidFill>
                <a:srgbClr val="1F386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endParaRPr sz="16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88" name="Google Shape;88;p1"/>
          <p:cNvSpPr txBox="1"/>
          <p:nvPr/>
        </p:nvSpPr>
        <p:spPr>
          <a:xfrm>
            <a:off x="3637951" y="5535150"/>
            <a:ext cx="4916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2626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Medical AI Research Center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" name="Google Shape;89;p1"/>
          <p:cNvGrpSpPr/>
          <p:nvPr/>
        </p:nvGrpSpPr>
        <p:grpSpPr>
          <a:xfrm>
            <a:off x="7989487" y="122537"/>
            <a:ext cx="4050370" cy="431138"/>
            <a:chOff x="2579031" y="14099464"/>
            <a:chExt cx="4050370" cy="431138"/>
          </a:xfrm>
        </p:grpSpPr>
        <p:pic>
          <p:nvPicPr>
            <p:cNvPr id="90" name="Google Shape;90;p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349641" y="14145975"/>
              <a:ext cx="1279760" cy="3846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" name="Google Shape;91;p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579031" y="14145975"/>
              <a:ext cx="2373899" cy="35291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92" name="Google Shape;92;p1"/>
            <p:cNvCxnSpPr/>
            <p:nvPr/>
          </p:nvCxnSpPr>
          <p:spPr>
            <a:xfrm>
              <a:off x="5151285" y="14099464"/>
              <a:ext cx="0" cy="399427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93" name="Google Shape;93;p1"/>
          <p:cNvSpPr txBox="1"/>
          <p:nvPr/>
        </p:nvSpPr>
        <p:spPr>
          <a:xfrm>
            <a:off x="9475328" y="648625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D5DBE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fld>
            <a:endParaRPr sz="1200" b="0" i="0" u="none" strike="noStrike" cap="none">
              <a:solidFill>
                <a:srgbClr val="D5DBE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" name="Google Shape;94;p1"/>
          <p:cNvSpPr txBox="1"/>
          <p:nvPr/>
        </p:nvSpPr>
        <p:spPr>
          <a:xfrm>
            <a:off x="4724400" y="6473609"/>
            <a:ext cx="2743199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Medical  AI Research Center, SMC</a:t>
            </a:r>
            <a:endParaRPr sz="1200" b="0" i="0" u="none" strike="noStrike" cap="none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26528" y="6547542"/>
            <a:ext cx="62869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8DA9D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MARS</a:t>
            </a:r>
            <a:endParaRPr sz="1200" b="0" i="0" u="none" strike="noStrike" cap="none">
              <a:solidFill>
                <a:srgbClr val="8DA9D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4813986" y="4819604"/>
            <a:ext cx="256403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July. </a:t>
            </a:r>
            <a:r>
              <a:rPr lang="en-US" sz="20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30</a:t>
            </a:r>
            <a:r>
              <a:rPr lang="en-US" sz="2000" b="0" i="0" u="none" strike="noStrike" cap="none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. 2025</a:t>
            </a:r>
            <a:endParaRPr sz="2000" b="0" i="0" u="none" strike="noStrike" cap="none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4817100" y="4079600"/>
            <a:ext cx="2557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dirty="0" err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홍창희</a:t>
            </a:r>
            <a:r>
              <a:rPr lang="en-US" sz="1800" dirty="0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, </a:t>
            </a:r>
            <a:r>
              <a:rPr lang="ko-KR" altLang="en-US" sz="1800" dirty="0" err="1">
                <a:solidFill>
                  <a:srgbClr val="262626"/>
                </a:solidFill>
                <a:latin typeface="Noto Sans KR"/>
                <a:ea typeface="Noto Sans KR"/>
                <a:cs typeface="Noto Sans KR"/>
                <a:sym typeface="Noto Sans KR"/>
              </a:rPr>
              <a:t>한채원</a:t>
            </a:r>
            <a:endParaRPr sz="1800" b="0" i="0" u="none" strike="noStrike" cap="none" dirty="0">
              <a:solidFill>
                <a:srgbClr val="262626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98" name="Google Shape;98;p1"/>
          <p:cNvSpPr txBox="1"/>
          <p:nvPr/>
        </p:nvSpPr>
        <p:spPr>
          <a:xfrm>
            <a:off x="360809" y="2065028"/>
            <a:ext cx="11470383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ko-KR" altLang="en-US" sz="4000" b="1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흉부 </a:t>
            </a:r>
            <a:r>
              <a:rPr lang="en-US" altLang="ko-KR" sz="4000" b="1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CT </a:t>
            </a:r>
            <a:r>
              <a:rPr lang="ko-KR" altLang="en-US" sz="4000" b="1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프로젝트 </a:t>
            </a:r>
            <a:r>
              <a:rPr lang="en-US" altLang="ko-KR" sz="4000" b="1" dirty="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– Reconstruction</a:t>
            </a:r>
            <a:endParaRPr sz="4000" b="1" i="0" u="none" strike="noStrike" cap="none" dirty="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6de4f831eb_1_30"/>
          <p:cNvSpPr txBox="1"/>
          <p:nvPr/>
        </p:nvSpPr>
        <p:spPr>
          <a:xfrm>
            <a:off x="74893" y="-12741"/>
            <a:ext cx="12042300" cy="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6DCE5"/>
              </a:buClr>
              <a:buSzPts val="2800"/>
              <a:buFont typeface="Malgun Gothic"/>
              <a:buNone/>
            </a:pPr>
            <a:r>
              <a:rPr lang="en-US" sz="3000" b="1" dirty="0">
                <a:solidFill>
                  <a:srgbClr val="D6DCE5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altLang="en-US" sz="3000" b="1" dirty="0">
                <a:solidFill>
                  <a:srgbClr val="D6DCE5"/>
                </a:solidFill>
                <a:latin typeface="Noto Sans KR"/>
                <a:ea typeface="Noto Sans KR"/>
                <a:cs typeface="Noto Sans KR"/>
                <a:sym typeface="Noto Sans KR"/>
              </a:rPr>
              <a:t>데이터셋</a:t>
            </a:r>
            <a:endParaRPr sz="3000" b="0" i="0" u="none" strike="noStrike" cap="none" dirty="0">
              <a:solidFill>
                <a:srgbClr val="000000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30" name="Google Shape;130;g36de4f831eb_1_30"/>
          <p:cNvSpPr txBox="1">
            <a:spLocks noGrp="1"/>
          </p:cNvSpPr>
          <p:nvPr>
            <p:ph type="sldNum" idx="12"/>
          </p:nvPr>
        </p:nvSpPr>
        <p:spPr>
          <a:xfrm>
            <a:off x="9407052" y="6519300"/>
            <a:ext cx="2743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 sz="1600">
                <a:solidFill>
                  <a:srgbClr val="D6DCE5"/>
                </a:solidFill>
                <a:latin typeface="Noto Sans KR"/>
                <a:ea typeface="Noto Sans KR"/>
                <a:cs typeface="Noto Sans KR"/>
                <a:sym typeface="Noto Sans KR"/>
              </a:rPr>
              <a:t>2</a:t>
            </a:fld>
            <a:endParaRPr sz="1600">
              <a:solidFill>
                <a:srgbClr val="D6DCE5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" name="Google Shape;268;g36de4f831eb_1_197">
            <a:extLst>
              <a:ext uri="{FF2B5EF4-FFF2-40B4-BE49-F238E27FC236}">
                <a16:creationId xmlns:a16="http://schemas.microsoft.com/office/drawing/2014/main" id="{88B4D70F-D61D-2128-17B6-2D3B57BFA6ED}"/>
              </a:ext>
            </a:extLst>
          </p:cNvPr>
          <p:cNvSpPr/>
          <p:nvPr/>
        </p:nvSpPr>
        <p:spPr>
          <a:xfrm>
            <a:off x="513765" y="1162930"/>
            <a:ext cx="91500" cy="274200"/>
          </a:xfrm>
          <a:prstGeom prst="rect">
            <a:avLst/>
          </a:prstGeom>
          <a:solidFill>
            <a:srgbClr val="203864"/>
          </a:solidFill>
          <a:ln w="12700" cap="flat" cmpd="sng">
            <a:solidFill>
              <a:srgbClr val="20386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Malgun Gothic"/>
              <a:sym typeface="Malgun Gothic"/>
            </a:endParaRPr>
          </a:p>
        </p:txBody>
      </p:sp>
      <p:sp>
        <p:nvSpPr>
          <p:cNvPr id="3" name="Google Shape;269;g36de4f831eb_1_197">
            <a:extLst>
              <a:ext uri="{FF2B5EF4-FFF2-40B4-BE49-F238E27FC236}">
                <a16:creationId xmlns:a16="http://schemas.microsoft.com/office/drawing/2014/main" id="{7E66FEB8-79EB-B714-0ED4-D1E0D9E0D3D2}"/>
              </a:ext>
            </a:extLst>
          </p:cNvPr>
          <p:cNvSpPr txBox="1"/>
          <p:nvPr/>
        </p:nvSpPr>
        <p:spPr>
          <a:xfrm>
            <a:off x="605274" y="1069188"/>
            <a:ext cx="789146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sz="1800" b="1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  <a:sym typeface="Noto Sans KR"/>
              </a:rPr>
              <a:t> </a:t>
            </a:r>
            <a:r>
              <a:rPr lang="ko-KR" altLang="en-US" sz="1800" b="1" dirty="0" err="1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  <a:sym typeface="Noto Sans KR"/>
              </a:rPr>
              <a:t>저선량</a:t>
            </a:r>
            <a:r>
              <a:rPr lang="ko-KR" altLang="en-US" sz="1800" b="1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  <a:sym typeface="Noto Sans KR"/>
              </a:rPr>
              <a:t> 흉부 </a:t>
            </a:r>
            <a:r>
              <a:rPr lang="en-US" altLang="ko-KR" sz="1800" b="1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  <a:sym typeface="Noto Sans KR"/>
              </a:rPr>
              <a:t>CT (Low-Dose CT)</a:t>
            </a:r>
            <a:endParaRPr sz="1800" b="1" dirty="0">
              <a:latin typeface="Noto Sans KR" panose="020B0200000000000000" pitchFamily="50" charset="-127"/>
              <a:ea typeface="Noto Sans KR" panose="020B0200000000000000" pitchFamily="50" charset="-127"/>
              <a:cs typeface="Noto Sans KR"/>
              <a:sym typeface="Noto Sans K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D7CEFE-2D87-0041-A229-351EC589941F}"/>
              </a:ext>
            </a:extLst>
          </p:cNvPr>
          <p:cNvSpPr txBox="1"/>
          <p:nvPr/>
        </p:nvSpPr>
        <p:spPr>
          <a:xfrm>
            <a:off x="1151110" y="2011394"/>
            <a:ext cx="4680000" cy="14874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l"/>
            </a:pPr>
            <a:r>
              <a:rPr lang="ko-KR" altLang="en-US" b="1" spc="-1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비식별화 유무 </a:t>
            </a:r>
            <a:endParaRPr lang="en-US" altLang="ko-KR" dirty="0"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lvl="1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ko-KR" altLang="en-US" spc="-1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전체 비식별화 완료</a:t>
            </a:r>
            <a:endParaRPr lang="en-US" altLang="ko-KR" spc="-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96900" lvl="1">
              <a:lnSpc>
                <a:spcPct val="130000"/>
              </a:lnSpc>
              <a:buSzPts val="1400"/>
            </a:pPr>
            <a:endParaRPr lang="en-US" altLang="ko-KR" sz="1600" spc="-1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l"/>
            </a:pPr>
            <a:r>
              <a:rPr lang="ko-KR" altLang="en-US" b="1" spc="-1" dirty="0">
                <a:latin typeface="Noto Sans KR" panose="020B0200000000000000" pitchFamily="50" charset="-127"/>
                <a:ea typeface="Noto Sans KR" panose="020B0200000000000000" pitchFamily="50" charset="-127"/>
              </a:rPr>
              <a:t>데이터 형식 </a:t>
            </a:r>
            <a:endParaRPr lang="en-US" altLang="ko-KR" dirty="0"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lvl="1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en-US" altLang="ko-KR" sz="1300" spc="-1" dirty="0">
                <a:latin typeface="Noto Sans KR" panose="020B0200000000000000" pitchFamily="50" charset="-127"/>
                <a:ea typeface="Noto Sans KR" panose="020B0200000000000000" pitchFamily="50" charset="-127"/>
              </a:rPr>
              <a:t>DICOM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D5E132-77E1-9F9F-8D3E-E2A640CFB35B}"/>
              </a:ext>
            </a:extLst>
          </p:cNvPr>
          <p:cNvSpPr txBox="1"/>
          <p:nvPr/>
        </p:nvSpPr>
        <p:spPr>
          <a:xfrm>
            <a:off x="5831110" y="2011393"/>
            <a:ext cx="4680000" cy="3942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l"/>
            </a:pPr>
            <a:r>
              <a:rPr lang="en-US" altLang="ko-KR" b="1" spc="-1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  <a:sym typeface="Noto Sans KR"/>
              </a:rPr>
              <a:t>View</a:t>
            </a:r>
            <a:endParaRPr lang="en-US" altLang="ko-KR" dirty="0"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lvl="1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en-US" altLang="ko-KR" sz="1300" dirty="0">
                <a:latin typeface="Noto Sans KR"/>
                <a:ea typeface="Noto Sans KR"/>
                <a:cs typeface="Noto Sans KR"/>
                <a:sym typeface="Noto Sans KR"/>
              </a:rPr>
              <a:t>Axial (</a:t>
            </a:r>
            <a:r>
              <a:rPr lang="ko-KR" altLang="en-US" sz="1300" dirty="0">
                <a:latin typeface="Noto Sans KR"/>
                <a:ea typeface="Noto Sans KR"/>
                <a:cs typeface="Noto Sans KR"/>
                <a:sym typeface="Noto Sans KR"/>
              </a:rPr>
              <a:t>횡단면</a:t>
            </a:r>
            <a:r>
              <a:rPr lang="en-US" altLang="ko-KR" sz="1300" dirty="0">
                <a:latin typeface="Noto Sans KR"/>
                <a:ea typeface="Noto Sans KR"/>
                <a:cs typeface="Noto Sans KR"/>
                <a:sym typeface="Noto Sans KR"/>
              </a:rPr>
              <a:t>, </a:t>
            </a:r>
            <a:r>
              <a:rPr lang="ko-KR" altLang="en-US" sz="1300" dirty="0">
                <a:latin typeface="Noto Sans KR"/>
                <a:ea typeface="Noto Sans KR"/>
                <a:cs typeface="Noto Sans KR"/>
                <a:sym typeface="Noto Sans KR"/>
              </a:rPr>
              <a:t>평면</a:t>
            </a:r>
            <a:r>
              <a:rPr lang="en-US" altLang="ko-KR" sz="1300" dirty="0">
                <a:latin typeface="Noto Sans KR"/>
                <a:ea typeface="Noto Sans KR"/>
                <a:cs typeface="Noto Sans KR"/>
                <a:sym typeface="Noto Sans KR"/>
              </a:rPr>
              <a:t>)</a:t>
            </a:r>
          </a:p>
          <a:p>
            <a:pPr marL="914400" lvl="1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en-US" altLang="ko-KR" sz="1300" dirty="0">
                <a:latin typeface="Noto Sans KR"/>
                <a:ea typeface="Noto Sans KR"/>
                <a:cs typeface="Noto Sans KR"/>
                <a:sym typeface="Noto Sans KR"/>
              </a:rPr>
              <a:t>Coronal (</a:t>
            </a:r>
            <a:r>
              <a:rPr lang="ko-KR" altLang="en-US" sz="1300" dirty="0" err="1">
                <a:latin typeface="Noto Sans KR"/>
                <a:ea typeface="Noto Sans KR"/>
                <a:cs typeface="Noto Sans KR"/>
                <a:sym typeface="Noto Sans KR"/>
              </a:rPr>
              <a:t>관상면</a:t>
            </a:r>
            <a:r>
              <a:rPr lang="en-US" altLang="ko-KR" sz="1300" dirty="0">
                <a:latin typeface="Noto Sans KR"/>
                <a:ea typeface="Noto Sans KR"/>
                <a:cs typeface="Noto Sans KR"/>
                <a:sym typeface="Noto Sans KR"/>
              </a:rPr>
              <a:t>, </a:t>
            </a:r>
            <a:r>
              <a:rPr lang="ko-KR" altLang="en-US" sz="1300" dirty="0">
                <a:latin typeface="Noto Sans KR"/>
                <a:ea typeface="Noto Sans KR"/>
                <a:cs typeface="Noto Sans KR"/>
                <a:sym typeface="Noto Sans KR"/>
              </a:rPr>
              <a:t>정면</a:t>
            </a:r>
            <a:r>
              <a:rPr lang="en-US" altLang="ko-KR" sz="1300" dirty="0">
                <a:latin typeface="Noto Sans KR"/>
                <a:ea typeface="Noto Sans KR"/>
                <a:cs typeface="Noto Sans KR"/>
                <a:sym typeface="Noto Sans KR"/>
              </a:rPr>
              <a:t>)</a:t>
            </a:r>
          </a:p>
          <a:p>
            <a:pPr marL="914400" lvl="1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en-US" altLang="ko-KR" sz="1300" dirty="0">
                <a:latin typeface="Noto Sans KR"/>
                <a:ea typeface="Noto Sans KR"/>
                <a:cs typeface="Noto Sans KR"/>
                <a:sym typeface="Noto Sans KR"/>
              </a:rPr>
              <a:t>Sagittal (</a:t>
            </a:r>
            <a:r>
              <a:rPr lang="ko-KR" altLang="en-US" sz="1300" dirty="0" err="1">
                <a:latin typeface="Noto Sans KR"/>
                <a:ea typeface="Noto Sans KR"/>
                <a:cs typeface="Noto Sans KR"/>
                <a:sym typeface="Noto Sans KR"/>
              </a:rPr>
              <a:t>시상면</a:t>
            </a:r>
            <a:r>
              <a:rPr lang="en-US" altLang="ko-KR" sz="1300" dirty="0">
                <a:latin typeface="Noto Sans KR"/>
                <a:ea typeface="Noto Sans KR"/>
                <a:cs typeface="Noto Sans KR"/>
                <a:sym typeface="Noto Sans KR"/>
              </a:rPr>
              <a:t>, </a:t>
            </a:r>
            <a:r>
              <a:rPr lang="ko-KR" altLang="en-US" sz="1300" dirty="0">
                <a:latin typeface="Noto Sans KR"/>
                <a:ea typeface="Noto Sans KR"/>
                <a:cs typeface="Noto Sans KR"/>
                <a:sym typeface="Noto Sans KR"/>
              </a:rPr>
              <a:t>측면</a:t>
            </a:r>
            <a:r>
              <a:rPr lang="en-US" altLang="ko-KR" sz="1300" dirty="0">
                <a:latin typeface="Noto Sans KR"/>
                <a:ea typeface="Noto Sans KR"/>
                <a:cs typeface="Noto Sans KR"/>
                <a:sym typeface="Noto Sans KR"/>
              </a:rPr>
              <a:t>)</a:t>
            </a:r>
          </a:p>
          <a:p>
            <a:pPr marL="596900" lvl="1">
              <a:lnSpc>
                <a:spcPct val="130000"/>
              </a:lnSpc>
              <a:buSzPts val="1400"/>
            </a:pPr>
            <a:endParaRPr lang="en-US" altLang="ko-KR" sz="1600" b="1" spc="-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l"/>
            </a:pPr>
            <a:r>
              <a:rPr lang="en-US" altLang="ko-KR" b="1" spc="-1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  <a:sym typeface="Noto Sans KR"/>
              </a:rPr>
              <a:t>Case</a:t>
            </a:r>
            <a:endParaRPr lang="en-US" altLang="ko-KR" dirty="0"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lvl="1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ko-KR" altLang="en-US" sz="1300" dirty="0">
                <a:latin typeface="Noto Sans KR"/>
                <a:ea typeface="Noto Sans KR"/>
                <a:cs typeface="Noto Sans KR"/>
                <a:sym typeface="Noto Sans KR"/>
              </a:rPr>
              <a:t>정상</a:t>
            </a:r>
            <a:r>
              <a:rPr lang="en-US" altLang="ko-KR" sz="1300" dirty="0">
                <a:latin typeface="Noto Sans KR"/>
                <a:ea typeface="Noto Sans KR"/>
                <a:cs typeface="Noto Sans KR"/>
                <a:sym typeface="Noto Sans KR"/>
              </a:rPr>
              <a:t>: 6,600</a:t>
            </a:r>
            <a:r>
              <a:rPr lang="ko-KR" altLang="en-US" sz="1300" dirty="0">
                <a:latin typeface="Noto Sans KR"/>
                <a:ea typeface="Noto Sans KR"/>
                <a:cs typeface="Noto Sans KR"/>
                <a:sym typeface="Noto Sans KR"/>
              </a:rPr>
              <a:t>건</a:t>
            </a:r>
            <a:endParaRPr lang="en-US" altLang="ko-KR" sz="1300" dirty="0"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lvl="1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ko-KR" altLang="en-US" sz="1300" spc="-1" dirty="0">
                <a:latin typeface="Noto Sans KR"/>
                <a:ea typeface="Noto Sans KR"/>
                <a:sym typeface="Noto Sans KR"/>
              </a:rPr>
              <a:t>결핵</a:t>
            </a:r>
            <a:r>
              <a:rPr lang="en-US" altLang="ko-KR" sz="1300" spc="-1" dirty="0">
                <a:latin typeface="Noto Sans KR"/>
                <a:ea typeface="Noto Sans KR"/>
                <a:sym typeface="Noto Sans KR"/>
              </a:rPr>
              <a:t>: 200</a:t>
            </a:r>
            <a:r>
              <a:rPr lang="ko-KR" altLang="en-US" sz="1300" spc="-1" dirty="0">
                <a:latin typeface="Noto Sans KR"/>
                <a:ea typeface="Noto Sans KR"/>
                <a:sym typeface="Noto Sans KR"/>
              </a:rPr>
              <a:t>건</a:t>
            </a:r>
            <a:endParaRPr lang="en-US" altLang="ko-KR" sz="1300" spc="-1" dirty="0">
              <a:latin typeface="Noto Sans KR"/>
              <a:ea typeface="Noto Sans KR"/>
              <a:sym typeface="Noto Sans KR"/>
            </a:endParaRPr>
          </a:p>
          <a:p>
            <a:pPr marL="914400" lvl="1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ko-KR" altLang="en-US" sz="1300" spc="-1" dirty="0">
                <a:latin typeface="Noto Sans KR"/>
                <a:ea typeface="Noto Sans KR"/>
                <a:sym typeface="Noto Sans KR"/>
              </a:rPr>
              <a:t>폐렴</a:t>
            </a:r>
            <a:r>
              <a:rPr lang="en-US" altLang="ko-KR" sz="1300" spc="-1" dirty="0">
                <a:latin typeface="Noto Sans KR"/>
                <a:ea typeface="Noto Sans KR"/>
                <a:sym typeface="Noto Sans KR"/>
              </a:rPr>
              <a:t>: 700</a:t>
            </a:r>
            <a:r>
              <a:rPr lang="ko-KR" altLang="en-US" sz="1300" spc="-1" dirty="0">
                <a:latin typeface="Noto Sans KR" panose="020B0200000000000000" pitchFamily="50" charset="-127"/>
                <a:ea typeface="Noto Sans KR" panose="020B0200000000000000" pitchFamily="50" charset="-127"/>
                <a:sym typeface="Noto Sans KR"/>
              </a:rPr>
              <a:t>건</a:t>
            </a:r>
            <a:endParaRPr lang="en-US" altLang="ko-KR" sz="1300" spc="-1" dirty="0">
              <a:latin typeface="Noto Sans KR" panose="020B0200000000000000" pitchFamily="50" charset="-127"/>
              <a:ea typeface="Noto Sans KR" panose="020B0200000000000000" pitchFamily="50" charset="-127"/>
              <a:sym typeface="Noto Sans KR"/>
            </a:endParaRPr>
          </a:p>
          <a:p>
            <a:pPr marL="596900" lvl="1">
              <a:lnSpc>
                <a:spcPct val="130000"/>
              </a:lnSpc>
              <a:buSzPts val="1400"/>
            </a:pPr>
            <a:endParaRPr lang="en-US" altLang="ko-KR" sz="1600" spc="-1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l"/>
            </a:pPr>
            <a:r>
              <a:rPr lang="en-US" altLang="ko-KR" b="1" spc="-1" dirty="0">
                <a:latin typeface="Noto Sans KR" panose="020B0200000000000000" pitchFamily="50" charset="-127"/>
                <a:ea typeface="Noto Sans KR" panose="020B0200000000000000" pitchFamily="50" charset="-127"/>
              </a:rPr>
              <a:t>Label</a:t>
            </a:r>
            <a:r>
              <a:rPr lang="ko-KR" altLang="en-US" b="1" spc="-1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endParaRPr lang="en-US" altLang="ko-KR" dirty="0">
              <a:latin typeface="Noto Sans KR"/>
              <a:ea typeface="Noto Sans KR"/>
              <a:cs typeface="Noto Sans KR"/>
              <a:sym typeface="Noto Sans KR"/>
            </a:endParaRPr>
          </a:p>
          <a:p>
            <a:pPr marL="914400" lvl="1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ko-KR" altLang="en-US" sz="1300" spc="-1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정상</a:t>
            </a:r>
            <a:r>
              <a:rPr lang="en-US" altLang="ko-KR" sz="1300" spc="-1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1300" spc="-1" dirty="0">
                <a:latin typeface="Noto Sans KR" panose="020B0200000000000000" pitchFamily="50" charset="-127"/>
                <a:ea typeface="Noto Sans KR" panose="020B0200000000000000" pitchFamily="50" charset="-127"/>
              </a:rPr>
              <a:t>결핵</a:t>
            </a:r>
            <a:r>
              <a:rPr lang="en-US" altLang="ko-KR" sz="1300" spc="-1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1300" spc="-1" dirty="0">
                <a:latin typeface="Noto Sans KR" panose="020B0200000000000000" pitchFamily="50" charset="-127"/>
                <a:ea typeface="Noto Sans KR" panose="020B0200000000000000" pitchFamily="50" charset="-127"/>
              </a:rPr>
              <a:t>폐렴 </a:t>
            </a:r>
            <a:r>
              <a:rPr lang="en-US" altLang="ko-KR" sz="1300" spc="-1" dirty="0">
                <a:latin typeface="Noto Sans KR" panose="020B0200000000000000" pitchFamily="50" charset="-127"/>
                <a:ea typeface="Noto Sans KR" panose="020B0200000000000000" pitchFamily="50" charset="-127"/>
              </a:rPr>
              <a:t>3</a:t>
            </a:r>
            <a:r>
              <a:rPr lang="ko-KR" altLang="en-US" sz="1300" spc="-1" dirty="0">
                <a:latin typeface="Noto Sans KR" panose="020B0200000000000000" pitchFamily="50" charset="-127"/>
                <a:ea typeface="Noto Sans KR" panose="020B0200000000000000" pitchFamily="50" charset="-127"/>
              </a:rPr>
              <a:t>가지 병명의 </a:t>
            </a:r>
            <a:r>
              <a:rPr lang="en-US" altLang="ko-KR" sz="1300" spc="-1" dirty="0">
                <a:latin typeface="Noto Sans KR" panose="020B0200000000000000" pitchFamily="50" charset="-127"/>
                <a:ea typeface="Noto Sans KR" panose="020B0200000000000000" pitchFamily="50" charset="-127"/>
              </a:rPr>
              <a:t>label</a:t>
            </a:r>
            <a:r>
              <a:rPr lang="ko-KR" altLang="en-US" sz="1300" spc="-1" dirty="0">
                <a:latin typeface="Noto Sans KR" panose="020B0200000000000000" pitchFamily="50" charset="-127"/>
                <a:ea typeface="Noto Sans KR" panose="020B0200000000000000" pitchFamily="50" charset="-127"/>
              </a:rPr>
              <a:t>만 존재 </a:t>
            </a:r>
            <a:r>
              <a:rPr lang="en-US" altLang="ko-KR" sz="1300" spc="-1" dirty="0">
                <a:latin typeface="Noto Sans KR" panose="020B0200000000000000" pitchFamily="50" charset="-127"/>
                <a:ea typeface="Noto Sans KR" panose="020B0200000000000000" pitchFamily="50" charset="-127"/>
              </a:rPr>
              <a:t>O</a:t>
            </a:r>
          </a:p>
          <a:p>
            <a:pPr marL="914400" lvl="1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en-US" altLang="ko-KR" sz="1300" spc="-1" dirty="0">
                <a:latin typeface="Noto Sans KR" panose="020B0200000000000000" pitchFamily="50" charset="-127"/>
                <a:ea typeface="Noto Sans KR" panose="020B0200000000000000" pitchFamily="50" charset="-127"/>
              </a:rPr>
              <a:t>Segmentation Mask </a:t>
            </a:r>
            <a:r>
              <a:rPr lang="ko-KR" altLang="en-US" sz="1300" spc="-1" dirty="0">
                <a:latin typeface="Noto Sans KR" panose="020B0200000000000000" pitchFamily="50" charset="-127"/>
                <a:ea typeface="Noto Sans KR" panose="020B0200000000000000" pitchFamily="50" charset="-127"/>
              </a:rPr>
              <a:t>등 다른 </a:t>
            </a:r>
            <a:r>
              <a:rPr lang="en-US" altLang="ko-KR" sz="1300" spc="-1" dirty="0">
                <a:latin typeface="Noto Sans KR" panose="020B0200000000000000" pitchFamily="50" charset="-127"/>
                <a:ea typeface="Noto Sans KR" panose="020B0200000000000000" pitchFamily="50" charset="-127"/>
              </a:rPr>
              <a:t>annotation </a:t>
            </a:r>
            <a:r>
              <a:rPr lang="ko-KR" altLang="en-US" sz="1300" spc="-1" dirty="0">
                <a:latin typeface="Noto Sans KR" panose="020B0200000000000000" pitchFamily="50" charset="-127"/>
                <a:ea typeface="Noto Sans KR" panose="020B0200000000000000" pitchFamily="50" charset="-127"/>
              </a:rPr>
              <a:t>존재 </a:t>
            </a:r>
            <a:r>
              <a:rPr lang="en-US" altLang="ko-KR" sz="1300" spc="-1" dirty="0">
                <a:latin typeface="Noto Sans KR" panose="020B0200000000000000" pitchFamily="50" charset="-127"/>
                <a:ea typeface="Noto Sans KR" panose="020B0200000000000000" pitchFamily="50" charset="-127"/>
              </a:rPr>
              <a:t>X</a:t>
            </a:r>
            <a:endParaRPr lang="en-US" altLang="ko-KR" b="1" spc="-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96900" lvl="1">
              <a:lnSpc>
                <a:spcPct val="130000"/>
              </a:lnSpc>
              <a:buSzPts val="1400"/>
            </a:pPr>
            <a:endParaRPr lang="en-US" altLang="ko-KR" sz="1600" spc="-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>
          <a:extLst>
            <a:ext uri="{FF2B5EF4-FFF2-40B4-BE49-F238E27FC236}">
              <a16:creationId xmlns:a16="http://schemas.microsoft.com/office/drawing/2014/main" id="{B8B447F0-141A-E524-2D58-053850D857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6de4f831eb_1_30">
            <a:extLst>
              <a:ext uri="{FF2B5EF4-FFF2-40B4-BE49-F238E27FC236}">
                <a16:creationId xmlns:a16="http://schemas.microsoft.com/office/drawing/2014/main" id="{D24C12E3-F571-7A14-0A1F-AA24C8D49CFB}"/>
              </a:ext>
            </a:extLst>
          </p:cNvPr>
          <p:cNvSpPr txBox="1"/>
          <p:nvPr/>
        </p:nvSpPr>
        <p:spPr>
          <a:xfrm>
            <a:off x="74893" y="-12741"/>
            <a:ext cx="12042300" cy="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6DCE5"/>
              </a:buClr>
              <a:buSzPts val="2800"/>
              <a:buFont typeface="Malgun Gothic"/>
              <a:buNone/>
            </a:pPr>
            <a:r>
              <a:rPr lang="en-US" sz="3000" b="1" dirty="0">
                <a:solidFill>
                  <a:srgbClr val="D6DCE5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altLang="en-US" sz="3000" b="1" dirty="0">
                <a:solidFill>
                  <a:srgbClr val="D6DCE5"/>
                </a:solidFill>
                <a:latin typeface="Noto Sans KR"/>
                <a:ea typeface="Noto Sans KR"/>
                <a:cs typeface="Noto Sans KR"/>
                <a:sym typeface="Noto Sans KR"/>
              </a:rPr>
              <a:t>프로젝트 주제</a:t>
            </a:r>
            <a:endParaRPr sz="3000" b="0" i="0" u="none" strike="noStrike" cap="none" dirty="0">
              <a:solidFill>
                <a:srgbClr val="000000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30" name="Google Shape;130;g36de4f831eb_1_30">
            <a:extLst>
              <a:ext uri="{FF2B5EF4-FFF2-40B4-BE49-F238E27FC236}">
                <a16:creationId xmlns:a16="http://schemas.microsoft.com/office/drawing/2014/main" id="{35AC5738-7ACE-4DD5-D983-391583A92D9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9407052" y="6519300"/>
            <a:ext cx="2743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 sz="1600">
                <a:solidFill>
                  <a:srgbClr val="D6DCE5"/>
                </a:solidFill>
                <a:latin typeface="Noto Sans KR"/>
                <a:ea typeface="Noto Sans KR"/>
                <a:cs typeface="Noto Sans KR"/>
                <a:sym typeface="Noto Sans KR"/>
              </a:rPr>
              <a:t>3</a:t>
            </a:fld>
            <a:endParaRPr sz="1600">
              <a:solidFill>
                <a:srgbClr val="D6DCE5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" name="Google Shape;268;g36de4f831eb_1_197">
            <a:extLst>
              <a:ext uri="{FF2B5EF4-FFF2-40B4-BE49-F238E27FC236}">
                <a16:creationId xmlns:a16="http://schemas.microsoft.com/office/drawing/2014/main" id="{B210E166-3E12-F338-65DF-48A0A35892A6}"/>
              </a:ext>
            </a:extLst>
          </p:cNvPr>
          <p:cNvSpPr/>
          <p:nvPr/>
        </p:nvSpPr>
        <p:spPr>
          <a:xfrm>
            <a:off x="513765" y="1162930"/>
            <a:ext cx="91500" cy="274200"/>
          </a:xfrm>
          <a:prstGeom prst="rect">
            <a:avLst/>
          </a:prstGeom>
          <a:solidFill>
            <a:srgbClr val="203864"/>
          </a:solidFill>
          <a:ln w="12700" cap="flat" cmpd="sng">
            <a:solidFill>
              <a:srgbClr val="20386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Malgun Gothic"/>
              <a:sym typeface="Malgun Gothic"/>
            </a:endParaRPr>
          </a:p>
        </p:txBody>
      </p:sp>
      <p:sp>
        <p:nvSpPr>
          <p:cNvPr id="3" name="Google Shape;269;g36de4f831eb_1_197">
            <a:extLst>
              <a:ext uri="{FF2B5EF4-FFF2-40B4-BE49-F238E27FC236}">
                <a16:creationId xmlns:a16="http://schemas.microsoft.com/office/drawing/2014/main" id="{9AC4F3A3-53DB-0A25-BB68-F89053D2BF5B}"/>
              </a:ext>
            </a:extLst>
          </p:cNvPr>
          <p:cNvSpPr txBox="1"/>
          <p:nvPr/>
        </p:nvSpPr>
        <p:spPr>
          <a:xfrm>
            <a:off x="605274" y="1069188"/>
            <a:ext cx="789146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sz="1800" b="1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  <a:sym typeface="Noto Sans KR"/>
              </a:rPr>
              <a:t> </a:t>
            </a:r>
            <a:r>
              <a:rPr lang="en-US" sz="18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  <a:sym typeface="Noto Sans KR"/>
              </a:rPr>
              <a:t>Task:  </a:t>
            </a:r>
            <a:r>
              <a:rPr lang="en-US" sz="1800" b="1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  <a:sym typeface="Noto Sans KR"/>
              </a:rPr>
              <a:t>Reconstruction </a:t>
            </a:r>
            <a:r>
              <a:rPr lang="en-US" sz="18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  <a:sym typeface="Noto Sans KR"/>
              </a:rPr>
              <a:t>+ Classification</a:t>
            </a:r>
            <a:endParaRPr sz="1800" dirty="0">
              <a:latin typeface="Noto Sans KR" panose="020B0200000000000000" pitchFamily="50" charset="-127"/>
              <a:ea typeface="Noto Sans KR" panose="020B0200000000000000" pitchFamily="50" charset="-127"/>
              <a:cs typeface="Noto Sans KR"/>
              <a:sym typeface="Noto Sans K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AEB1E9-4139-721B-B55C-684481397ECF}"/>
              </a:ext>
            </a:extLst>
          </p:cNvPr>
          <p:cNvSpPr txBox="1"/>
          <p:nvPr/>
        </p:nvSpPr>
        <p:spPr>
          <a:xfrm>
            <a:off x="1151109" y="2011394"/>
            <a:ext cx="7029329" cy="396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l"/>
            </a:pPr>
            <a:r>
              <a:rPr lang="ko-KR" altLang="en-US" b="1" spc="-1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주요 </a:t>
            </a:r>
            <a:r>
              <a:rPr lang="en-US" altLang="ko-KR" b="1" spc="-1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Task</a:t>
            </a:r>
            <a:r>
              <a:rPr lang="ko-KR" altLang="en-US" b="1" spc="-1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  <a:cs typeface="Noto Sans KR"/>
              <a:sym typeface="Noto Sans KR"/>
            </a:endParaRPr>
          </a:p>
          <a:p>
            <a:pPr marL="914400" lvl="1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ko-KR" altLang="en-US" sz="13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저선량</a:t>
            </a: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CT → </a:t>
            </a: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고품질 </a:t>
            </a: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CT  </a:t>
            </a:r>
            <a:r>
              <a:rPr lang="ko-KR" altLang="en-US" sz="13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이미지 </a:t>
            </a:r>
            <a:r>
              <a:rPr lang="en-US" altLang="ko-KR" sz="13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Reconstruction</a:t>
            </a:r>
          </a:p>
          <a:p>
            <a:pPr marL="914400" lvl="1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재구성 전</a:t>
            </a: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후 데이터로 각각 </a:t>
            </a: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Classification</a:t>
            </a: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후 성능 비교</a:t>
            </a:r>
            <a:endParaRPr lang="en-US" altLang="ko-KR" sz="13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96900" lvl="1">
              <a:lnSpc>
                <a:spcPct val="130000"/>
              </a:lnSpc>
              <a:buSzPts val="1400"/>
            </a:pPr>
            <a:endParaRPr lang="en-US" altLang="ko-KR" sz="1600" spc="-1" dirty="0">
              <a:solidFill>
                <a:srgbClr val="000000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l"/>
            </a:pPr>
            <a:r>
              <a:rPr lang="ko-KR" altLang="en-US" b="1" spc="-1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  <a:sym typeface="Noto Sans KR"/>
              </a:rPr>
              <a:t>데이터 활용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  <a:cs typeface="Noto Sans KR"/>
              <a:sym typeface="Noto Sans KR"/>
            </a:endParaRPr>
          </a:p>
          <a:p>
            <a:pPr marL="914400" lvl="1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프로젝트 기간과 </a:t>
            </a: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GPU</a:t>
            </a: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가 제한적이기 때문에</a:t>
            </a: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b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3D DICOM </a:t>
            </a: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데이터에서 </a:t>
            </a: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Axial 2D </a:t>
            </a: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슬라이스만 추출해서 사용</a:t>
            </a:r>
            <a:endParaRPr lang="en-US" altLang="ko-KR" sz="13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96900" lvl="1">
              <a:lnSpc>
                <a:spcPct val="130000"/>
              </a:lnSpc>
              <a:buSzPts val="1400"/>
            </a:pP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l"/>
            </a:pPr>
            <a:r>
              <a:rPr lang="en-US" altLang="ko-KR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Reconstruction </a:t>
            </a:r>
            <a:r>
              <a:rPr lang="ko-KR" altLang="en-US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모델</a:t>
            </a:r>
            <a:endParaRPr lang="en-US" altLang="ko-KR" b="1" dirty="0">
              <a:latin typeface="Noto Sans KR" panose="020B0200000000000000" pitchFamily="50" charset="-127"/>
              <a:ea typeface="Noto Sans KR" panose="020B0200000000000000" pitchFamily="50" charset="-127"/>
              <a:cs typeface="Noto Sans KR"/>
              <a:sym typeface="Noto Sans KR"/>
            </a:endParaRPr>
          </a:p>
          <a:p>
            <a:pPr marL="914400" lvl="1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Score‑based Diffusion Model</a:t>
            </a:r>
          </a:p>
          <a:p>
            <a:pPr marL="914400" lvl="1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Ground‑Truth(</a:t>
            </a:r>
            <a:r>
              <a:rPr lang="ko-KR" altLang="en-US" sz="13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고선량</a:t>
            </a: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CT) </a:t>
            </a: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없이 비지도 학습 가능</a:t>
            </a:r>
            <a:endParaRPr lang="en-US" altLang="ko-KR" sz="13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96900" lvl="1">
              <a:lnSpc>
                <a:spcPct val="130000"/>
              </a:lnSpc>
              <a:buSzPts val="1400"/>
            </a:pPr>
            <a:endParaRPr lang="en-US" altLang="ko-KR" sz="1600" spc="-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l"/>
            </a:pPr>
            <a:r>
              <a:rPr lang="en-US" altLang="ko-KR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Classification </a:t>
            </a:r>
            <a:r>
              <a:rPr lang="ko-KR" altLang="en-US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모델</a:t>
            </a:r>
            <a:endParaRPr lang="en-US" altLang="ko-KR" b="1" dirty="0">
              <a:latin typeface="Noto Sans KR" panose="020B0200000000000000" pitchFamily="50" charset="-127"/>
              <a:ea typeface="Noto Sans KR" panose="020B0200000000000000" pitchFamily="50" charset="-127"/>
              <a:cs typeface="Noto Sans KR"/>
              <a:sym typeface="Noto Sans KR"/>
            </a:endParaRPr>
          </a:p>
          <a:p>
            <a:pPr marL="914400" lvl="1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EfficientNet‑B0</a:t>
            </a:r>
          </a:p>
        </p:txBody>
      </p:sp>
    </p:spTree>
    <p:extLst>
      <p:ext uri="{BB962C8B-B14F-4D97-AF65-F5344CB8AC3E}">
        <p14:creationId xmlns:p14="http://schemas.microsoft.com/office/powerpoint/2010/main" val="2963810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>
          <a:extLst>
            <a:ext uri="{FF2B5EF4-FFF2-40B4-BE49-F238E27FC236}">
              <a16:creationId xmlns:a16="http://schemas.microsoft.com/office/drawing/2014/main" id="{BCDE5C42-04D8-3B1C-EF4C-623384E5D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6DBD806-567C-2E3A-4265-D8EB786A2842}"/>
              </a:ext>
            </a:extLst>
          </p:cNvPr>
          <p:cNvSpPr txBox="1"/>
          <p:nvPr/>
        </p:nvSpPr>
        <p:spPr>
          <a:xfrm>
            <a:off x="1151109" y="2011394"/>
            <a:ext cx="5760000" cy="3968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96900" lvl="1">
              <a:lnSpc>
                <a:spcPct val="130000"/>
              </a:lnSpc>
              <a:buSzPts val="1400"/>
            </a:pPr>
            <a:endParaRPr lang="en-US" altLang="ko-KR" spc="-1" dirty="0">
              <a:solidFill>
                <a:schemeClr val="bg1">
                  <a:lumMod val="8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96900" lvl="1">
              <a:lnSpc>
                <a:spcPct val="130000"/>
              </a:lnSpc>
              <a:buSzPts val="1400"/>
            </a:pPr>
            <a:endParaRPr lang="en-US" altLang="ko-KR" sz="1300" spc="-1" dirty="0">
              <a:solidFill>
                <a:schemeClr val="bg1">
                  <a:lumMod val="8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96900" lvl="1">
              <a:lnSpc>
                <a:spcPct val="130000"/>
              </a:lnSpc>
              <a:buSzPts val="1400"/>
            </a:pPr>
            <a:endParaRPr lang="en-US" altLang="ko-KR" sz="1300" spc="-1" dirty="0">
              <a:solidFill>
                <a:schemeClr val="bg1">
                  <a:lumMod val="8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96900" lvl="1">
              <a:lnSpc>
                <a:spcPct val="130000"/>
              </a:lnSpc>
              <a:buSzPts val="1400"/>
            </a:pPr>
            <a:endParaRPr lang="en-US" altLang="ko-KR" sz="1600" spc="-1" dirty="0">
              <a:solidFill>
                <a:schemeClr val="bg1">
                  <a:lumMod val="8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>
              <a:lnSpc>
                <a:spcPct val="130000"/>
              </a:lnSpc>
              <a:buClr>
                <a:schemeClr val="bg1">
                  <a:lumMod val="85000"/>
                </a:schemeClr>
              </a:buClr>
              <a:buSzPts val="1400"/>
              <a:buFont typeface="Wingdings" panose="05000000000000000000" pitchFamily="2" charset="2"/>
              <a:buChar char="l"/>
            </a:pPr>
            <a:r>
              <a:rPr lang="ko-KR" altLang="en-US" b="1" spc="-1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  <a:sym typeface="Noto Sans KR"/>
              </a:rPr>
              <a:t>데이터 활용</a:t>
            </a:r>
            <a:endParaRPr lang="en-US" altLang="ko-KR" dirty="0">
              <a:solidFill>
                <a:schemeClr val="bg1">
                  <a:lumMod val="8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Noto Sans KR"/>
              <a:sym typeface="Noto Sans KR"/>
            </a:endParaRPr>
          </a:p>
          <a:p>
            <a:pPr marL="914400" lvl="1" indent="-317500">
              <a:lnSpc>
                <a:spcPct val="130000"/>
              </a:lnSpc>
              <a:buClr>
                <a:schemeClr val="bg1">
                  <a:lumMod val="85000"/>
                </a:schemeClr>
              </a:buClr>
              <a:buSzPts val="1400"/>
              <a:buFont typeface="Wingdings" panose="05000000000000000000" pitchFamily="2" charset="2"/>
              <a:buChar char="§"/>
            </a:pPr>
            <a:r>
              <a:rPr lang="ko-KR" altLang="en-US" sz="13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프로젝트 기간과 </a:t>
            </a:r>
            <a:r>
              <a:rPr lang="en-US" altLang="ko-KR" sz="13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GPU</a:t>
            </a:r>
            <a:r>
              <a:rPr lang="ko-KR" altLang="en-US" sz="13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가 제한적이기 때문에</a:t>
            </a:r>
            <a:r>
              <a:rPr lang="en-US" altLang="ko-KR" sz="13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br>
              <a:rPr lang="en-US" altLang="ko-KR" sz="13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sz="13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3D DICOM </a:t>
            </a:r>
            <a:r>
              <a:rPr lang="ko-KR" altLang="en-US" sz="13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데이터에서 </a:t>
            </a:r>
            <a:r>
              <a:rPr lang="en-US" altLang="ko-KR" sz="13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Axial 2D </a:t>
            </a:r>
            <a:r>
              <a:rPr lang="ko-KR" altLang="en-US" sz="13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슬라이스만 추출해서 사용</a:t>
            </a:r>
            <a:endParaRPr lang="en-US" altLang="ko-KR" sz="1300" dirty="0">
              <a:solidFill>
                <a:schemeClr val="bg1">
                  <a:lumMod val="8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96900" lvl="1">
              <a:lnSpc>
                <a:spcPct val="130000"/>
              </a:lnSpc>
              <a:buSzPts val="1400"/>
            </a:pP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>
              <a:lnSpc>
                <a:spcPct val="130000"/>
              </a:lnSpc>
              <a:buClr>
                <a:schemeClr val="bg1">
                  <a:lumMod val="85000"/>
                </a:schemeClr>
              </a:buClr>
              <a:buSzPts val="1400"/>
              <a:buFont typeface="Wingdings" panose="05000000000000000000" pitchFamily="2" charset="2"/>
              <a:buChar char="l"/>
            </a:pPr>
            <a:r>
              <a:rPr lang="en-US" altLang="ko-KR" b="1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Reconstruction </a:t>
            </a:r>
            <a:r>
              <a:rPr lang="ko-KR" altLang="en-US" b="1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모델</a:t>
            </a:r>
            <a:endParaRPr lang="en-US" altLang="ko-KR" b="1" dirty="0">
              <a:solidFill>
                <a:schemeClr val="bg1">
                  <a:lumMod val="8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Noto Sans KR"/>
              <a:sym typeface="Noto Sans KR"/>
            </a:endParaRPr>
          </a:p>
          <a:p>
            <a:pPr marL="914400" lvl="1" indent="-317500">
              <a:lnSpc>
                <a:spcPct val="130000"/>
              </a:lnSpc>
              <a:buClr>
                <a:schemeClr val="bg1">
                  <a:lumMod val="85000"/>
                </a:schemeClr>
              </a:buClr>
              <a:buSzPts val="1400"/>
              <a:buFont typeface="Wingdings" panose="05000000000000000000" pitchFamily="2" charset="2"/>
              <a:buChar char="§"/>
            </a:pPr>
            <a:r>
              <a:rPr lang="en-US" altLang="ko-KR" sz="13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Score‑based Diffusion Model</a:t>
            </a:r>
          </a:p>
          <a:p>
            <a:pPr marL="914400" lvl="1" indent="-317500">
              <a:lnSpc>
                <a:spcPct val="130000"/>
              </a:lnSpc>
              <a:buClr>
                <a:schemeClr val="bg1">
                  <a:lumMod val="85000"/>
                </a:schemeClr>
              </a:buClr>
              <a:buSzPts val="1400"/>
              <a:buFont typeface="Wingdings" panose="05000000000000000000" pitchFamily="2" charset="2"/>
              <a:buChar char="§"/>
            </a:pPr>
            <a:r>
              <a:rPr lang="en-US" altLang="ko-KR" sz="13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Ground‑Truth(</a:t>
            </a:r>
            <a:r>
              <a:rPr lang="ko-KR" altLang="en-US" sz="1300" dirty="0" err="1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고선량</a:t>
            </a:r>
            <a:r>
              <a:rPr lang="ko-KR" altLang="en-US" sz="13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3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CT) </a:t>
            </a:r>
            <a:r>
              <a:rPr lang="ko-KR" altLang="en-US" sz="13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없이 비지도 학습 가능</a:t>
            </a:r>
            <a:endParaRPr lang="en-US" altLang="ko-KR" sz="1300" dirty="0">
              <a:solidFill>
                <a:schemeClr val="bg1">
                  <a:lumMod val="8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96900" lvl="1">
              <a:lnSpc>
                <a:spcPct val="130000"/>
              </a:lnSpc>
              <a:buSzPts val="1400"/>
            </a:pPr>
            <a:endParaRPr lang="en-US" altLang="ko-KR" sz="1600" spc="-1" dirty="0">
              <a:solidFill>
                <a:schemeClr val="bg1">
                  <a:lumMod val="8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>
              <a:lnSpc>
                <a:spcPct val="130000"/>
              </a:lnSpc>
              <a:buClr>
                <a:schemeClr val="bg1">
                  <a:lumMod val="85000"/>
                </a:schemeClr>
              </a:buClr>
              <a:buSzPts val="1400"/>
              <a:buFont typeface="Wingdings" panose="05000000000000000000" pitchFamily="2" charset="2"/>
              <a:buChar char="l"/>
            </a:pPr>
            <a:r>
              <a:rPr lang="en-US" altLang="ko-KR" b="1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Classification </a:t>
            </a:r>
            <a:r>
              <a:rPr lang="ko-KR" altLang="en-US" b="1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모델</a:t>
            </a:r>
            <a:endParaRPr lang="en-US" altLang="ko-KR" b="1" dirty="0">
              <a:solidFill>
                <a:schemeClr val="bg1">
                  <a:lumMod val="8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Noto Sans KR"/>
              <a:sym typeface="Noto Sans KR"/>
            </a:endParaRPr>
          </a:p>
          <a:p>
            <a:pPr marL="914400" lvl="1" indent="-317500">
              <a:lnSpc>
                <a:spcPct val="130000"/>
              </a:lnSpc>
              <a:buClr>
                <a:schemeClr val="bg1">
                  <a:lumMod val="85000"/>
                </a:schemeClr>
              </a:buClr>
              <a:buSzPts val="1400"/>
              <a:buFont typeface="Wingdings" panose="05000000000000000000" pitchFamily="2" charset="2"/>
              <a:buChar char="§"/>
            </a:pPr>
            <a:r>
              <a:rPr lang="en-US" altLang="ko-KR" sz="13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EfficientNet‑B0</a:t>
            </a:r>
          </a:p>
        </p:txBody>
      </p:sp>
      <p:sp>
        <p:nvSpPr>
          <p:cNvPr id="129" name="Google Shape;129;g36de4f831eb_1_30">
            <a:extLst>
              <a:ext uri="{FF2B5EF4-FFF2-40B4-BE49-F238E27FC236}">
                <a16:creationId xmlns:a16="http://schemas.microsoft.com/office/drawing/2014/main" id="{523F7F0B-5E49-B68D-23A1-6911D68A6852}"/>
              </a:ext>
            </a:extLst>
          </p:cNvPr>
          <p:cNvSpPr txBox="1"/>
          <p:nvPr/>
        </p:nvSpPr>
        <p:spPr>
          <a:xfrm>
            <a:off x="74893" y="-12741"/>
            <a:ext cx="12042300" cy="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6DCE5"/>
              </a:buClr>
              <a:buSzPts val="2800"/>
              <a:buFont typeface="Malgun Gothic"/>
              <a:buNone/>
            </a:pPr>
            <a:r>
              <a:rPr lang="en-US" sz="3000" b="1" dirty="0">
                <a:solidFill>
                  <a:srgbClr val="D6DCE5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altLang="en-US" sz="3000" b="1" dirty="0">
                <a:solidFill>
                  <a:srgbClr val="D6DCE5"/>
                </a:solidFill>
                <a:latin typeface="Noto Sans KR"/>
                <a:ea typeface="Noto Sans KR"/>
                <a:cs typeface="Noto Sans KR"/>
                <a:sym typeface="Noto Sans KR"/>
              </a:rPr>
              <a:t>프로젝트 주제</a:t>
            </a:r>
            <a:endParaRPr sz="3000" b="0" i="0" u="none" strike="noStrike" cap="none" dirty="0">
              <a:solidFill>
                <a:srgbClr val="000000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30" name="Google Shape;130;g36de4f831eb_1_30">
            <a:extLst>
              <a:ext uri="{FF2B5EF4-FFF2-40B4-BE49-F238E27FC236}">
                <a16:creationId xmlns:a16="http://schemas.microsoft.com/office/drawing/2014/main" id="{555C96E3-61A7-DBDD-6D78-17AD248CAC2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9407052" y="6519300"/>
            <a:ext cx="2743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 sz="1600">
                <a:solidFill>
                  <a:srgbClr val="D6DCE5"/>
                </a:solidFill>
                <a:latin typeface="Noto Sans KR"/>
                <a:ea typeface="Noto Sans KR"/>
                <a:cs typeface="Noto Sans KR"/>
                <a:sym typeface="Noto Sans KR"/>
              </a:rPr>
              <a:t>4</a:t>
            </a:fld>
            <a:endParaRPr sz="1600">
              <a:solidFill>
                <a:srgbClr val="D6DCE5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" name="Google Shape;268;g36de4f831eb_1_197">
            <a:extLst>
              <a:ext uri="{FF2B5EF4-FFF2-40B4-BE49-F238E27FC236}">
                <a16:creationId xmlns:a16="http://schemas.microsoft.com/office/drawing/2014/main" id="{34161470-EC57-207F-393F-34F3472C6FB4}"/>
              </a:ext>
            </a:extLst>
          </p:cNvPr>
          <p:cNvSpPr/>
          <p:nvPr/>
        </p:nvSpPr>
        <p:spPr>
          <a:xfrm>
            <a:off x="513765" y="1162930"/>
            <a:ext cx="91500" cy="274200"/>
          </a:xfrm>
          <a:prstGeom prst="rect">
            <a:avLst/>
          </a:prstGeom>
          <a:solidFill>
            <a:srgbClr val="203864"/>
          </a:solidFill>
          <a:ln w="12700" cap="flat" cmpd="sng">
            <a:solidFill>
              <a:srgbClr val="20386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Malgun Gothic"/>
              <a:sym typeface="Malgun Gothic"/>
            </a:endParaRPr>
          </a:p>
        </p:txBody>
      </p:sp>
      <p:sp>
        <p:nvSpPr>
          <p:cNvPr id="3" name="Google Shape;269;g36de4f831eb_1_197">
            <a:extLst>
              <a:ext uri="{FF2B5EF4-FFF2-40B4-BE49-F238E27FC236}">
                <a16:creationId xmlns:a16="http://schemas.microsoft.com/office/drawing/2014/main" id="{6C967864-89A2-6608-B35B-D0858B40DD99}"/>
              </a:ext>
            </a:extLst>
          </p:cNvPr>
          <p:cNvSpPr txBox="1"/>
          <p:nvPr/>
        </p:nvSpPr>
        <p:spPr>
          <a:xfrm>
            <a:off x="605274" y="1069188"/>
            <a:ext cx="789146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sz="1800" b="1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  <a:sym typeface="Noto Sans KR"/>
              </a:rPr>
              <a:t> </a:t>
            </a:r>
            <a:r>
              <a:rPr lang="en-US" sz="18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  <a:sym typeface="Noto Sans KR"/>
              </a:rPr>
              <a:t>Task:  </a:t>
            </a:r>
            <a:r>
              <a:rPr lang="en-US" sz="1800" b="1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  <a:sym typeface="Noto Sans KR"/>
              </a:rPr>
              <a:t>Reconstruction </a:t>
            </a:r>
            <a:r>
              <a:rPr lang="en-US" sz="18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  <a:sym typeface="Noto Sans KR"/>
              </a:rPr>
              <a:t>+ Classification</a:t>
            </a:r>
            <a:endParaRPr sz="1800" dirty="0">
              <a:latin typeface="Noto Sans KR" panose="020B0200000000000000" pitchFamily="50" charset="-127"/>
              <a:ea typeface="Noto Sans KR" panose="020B0200000000000000" pitchFamily="50" charset="-127"/>
              <a:cs typeface="Noto Sans KR"/>
              <a:sym typeface="Noto Sans K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E7D937-B74D-6D19-2791-C4C35D85212E}"/>
              </a:ext>
            </a:extLst>
          </p:cNvPr>
          <p:cNvSpPr txBox="1"/>
          <p:nvPr/>
        </p:nvSpPr>
        <p:spPr>
          <a:xfrm>
            <a:off x="1151109" y="2011394"/>
            <a:ext cx="5760000" cy="8672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l"/>
            </a:pPr>
            <a:r>
              <a:rPr lang="ko-KR" altLang="en-US" b="1" spc="-1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주요 </a:t>
            </a:r>
            <a:r>
              <a:rPr lang="en-US" altLang="ko-KR" b="1" spc="-1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Task</a:t>
            </a:r>
            <a:r>
              <a:rPr lang="ko-KR" altLang="en-US" b="1" spc="-1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  <a:cs typeface="Noto Sans KR"/>
              <a:sym typeface="Noto Sans KR"/>
            </a:endParaRPr>
          </a:p>
          <a:p>
            <a:pPr marL="914400" lvl="1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ko-KR" altLang="en-US" sz="13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저선량</a:t>
            </a: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CT → </a:t>
            </a: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고품질 </a:t>
            </a: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CT  </a:t>
            </a:r>
            <a:r>
              <a:rPr lang="ko-KR" altLang="en-US" sz="13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이미지 </a:t>
            </a:r>
            <a:r>
              <a:rPr lang="en-US" altLang="ko-KR" sz="13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Reconstruction</a:t>
            </a:r>
          </a:p>
          <a:p>
            <a:pPr marL="914400" lvl="1" indent="-317500">
              <a:lnSpc>
                <a:spcPct val="130000"/>
              </a:lnSpc>
              <a:buClr>
                <a:schemeClr val="bg1">
                  <a:lumMod val="85000"/>
                </a:schemeClr>
              </a:buClr>
              <a:buSzPts val="1400"/>
              <a:buFont typeface="Wingdings" panose="05000000000000000000" pitchFamily="2" charset="2"/>
              <a:buChar char="§"/>
            </a:pPr>
            <a:r>
              <a:rPr lang="ko-KR" altLang="en-US" sz="13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재구성 전</a:t>
            </a:r>
            <a:r>
              <a:rPr lang="en-US" altLang="ko-KR" sz="13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sz="13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후 데이터로 각각 </a:t>
            </a:r>
            <a:r>
              <a:rPr lang="en-US" altLang="ko-KR" sz="13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Classification</a:t>
            </a:r>
            <a:r>
              <a:rPr lang="ko-KR" altLang="en-US" sz="13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후 성능 비교</a:t>
            </a:r>
            <a:endParaRPr lang="en-US" altLang="ko-KR" sz="1300" dirty="0">
              <a:solidFill>
                <a:schemeClr val="bg1">
                  <a:lumMod val="8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BA9ACD-EF09-3E6E-5357-AAD49ED5DF94}"/>
              </a:ext>
            </a:extLst>
          </p:cNvPr>
          <p:cNvSpPr txBox="1"/>
          <p:nvPr/>
        </p:nvSpPr>
        <p:spPr>
          <a:xfrm>
            <a:off x="6911109" y="2011394"/>
            <a:ext cx="5400000" cy="32479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l"/>
            </a:pPr>
            <a:r>
              <a:rPr lang="ko-KR" altLang="en-US" sz="1300" b="1" spc="-1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프로젝트 방향 </a:t>
            </a:r>
            <a:r>
              <a:rPr lang="en-US" altLang="ko-KR" sz="1300" b="1" spc="-1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1</a:t>
            </a:r>
            <a:endParaRPr lang="en-US" altLang="ko-KR" sz="1300" dirty="0">
              <a:latin typeface="Noto Sans KR" panose="020B0200000000000000" pitchFamily="50" charset="-127"/>
              <a:ea typeface="Noto Sans KR" panose="020B0200000000000000" pitchFamily="50" charset="-127"/>
              <a:cs typeface="Noto Sans KR"/>
              <a:sym typeface="Noto Sans KR"/>
            </a:endParaRPr>
          </a:p>
          <a:p>
            <a:pPr marL="914400" lvl="1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en-US" altLang="ko-KR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CT </a:t>
            </a:r>
            <a:r>
              <a:rPr lang="ko-KR" altLang="en-US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스캔 시 얻게 되는 </a:t>
            </a:r>
            <a:r>
              <a:rPr lang="en-US" altLang="ko-KR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raw data</a:t>
            </a:r>
            <a:r>
              <a:rPr lang="ko-KR" altLang="en-US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인 </a:t>
            </a:r>
            <a:r>
              <a:rPr lang="en-US" altLang="ko-KR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sinogram </a:t>
            </a:r>
            <a:r>
              <a:rPr lang="ko-KR" altLang="en-US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없이</a:t>
            </a:r>
            <a:r>
              <a:rPr lang="en-US" altLang="ko-KR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</a:t>
            </a:r>
            <a:br>
              <a:rPr lang="en-US" altLang="ko-KR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ko-KR" altLang="en-US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데이터셋에서 제공되는 </a:t>
            </a:r>
            <a:r>
              <a:rPr lang="en-US" altLang="ko-KR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DICOM </a:t>
            </a:r>
            <a:r>
              <a:rPr lang="ko-KR" altLang="en-US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이미지 데이터만으로</a:t>
            </a:r>
            <a:br>
              <a:rPr lang="en-US" altLang="ko-KR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en-US" altLang="ko-KR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Reconstruction </a:t>
            </a:r>
            <a:r>
              <a:rPr lang="ko-KR" altLang="en-US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진행</a:t>
            </a:r>
            <a:endParaRPr lang="en-US" altLang="ko-KR" sz="1200" b="1" spc="-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96900" lvl="1">
              <a:lnSpc>
                <a:spcPct val="130000"/>
              </a:lnSpc>
              <a:buSzPts val="1400"/>
            </a:pPr>
            <a:endParaRPr lang="en-US" altLang="ko-KR" sz="1200" b="1" spc="-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96900" lvl="1">
              <a:lnSpc>
                <a:spcPct val="130000"/>
              </a:lnSpc>
              <a:buSzPts val="1400"/>
            </a:pPr>
            <a:endParaRPr lang="en-US" altLang="ko-KR" sz="1200" b="1" spc="-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57200" lvl="0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l"/>
            </a:pPr>
            <a:r>
              <a:rPr lang="ko-KR" altLang="en-US" sz="1300" b="1" spc="-1" dirty="0">
                <a:latin typeface="Noto Sans KR" panose="020B0200000000000000" pitchFamily="50" charset="-127"/>
                <a:ea typeface="Noto Sans KR" panose="020B0200000000000000" pitchFamily="50" charset="-127"/>
              </a:rPr>
              <a:t>프로젝트 방향 </a:t>
            </a:r>
            <a:r>
              <a:rPr lang="en-US" altLang="ko-KR" sz="1300" b="1" spc="-1" dirty="0">
                <a:latin typeface="Noto Sans KR" panose="020B0200000000000000" pitchFamily="50" charset="-127"/>
                <a:ea typeface="Noto Sans KR" panose="020B0200000000000000" pitchFamily="50" charset="-127"/>
              </a:rPr>
              <a:t>2</a:t>
            </a:r>
            <a:endParaRPr lang="en-US" altLang="ko-KR" sz="1300" dirty="0">
              <a:latin typeface="Noto Sans KR" panose="020B0200000000000000" pitchFamily="50" charset="-127"/>
              <a:ea typeface="Noto Sans KR" panose="020B0200000000000000" pitchFamily="50" charset="-127"/>
              <a:cs typeface="Noto Sans KR"/>
              <a:sym typeface="Noto Sans KR"/>
            </a:endParaRPr>
          </a:p>
          <a:p>
            <a:pPr marL="914400" lvl="1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en-US" altLang="ko-KR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DICOM </a:t>
            </a:r>
            <a:r>
              <a:rPr lang="ko-KR" altLang="en-US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이미지 데이터에서 </a:t>
            </a:r>
            <a:br>
              <a:rPr lang="en-US" altLang="ko-KR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ko-KR" altLang="en-US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변환</a:t>
            </a:r>
            <a:r>
              <a:rPr lang="en-US" altLang="ko-KR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(Forward projection)</a:t>
            </a:r>
            <a:r>
              <a:rPr lang="ko-KR" altLang="en-US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을 통해 </a:t>
            </a:r>
            <a:r>
              <a:rPr lang="en-US" altLang="ko-KR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sinogram</a:t>
            </a:r>
            <a:r>
              <a:rPr lang="ko-KR" altLang="en-US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을</a:t>
            </a:r>
            <a:br>
              <a:rPr lang="en-US" altLang="ko-KR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</a:br>
            <a:r>
              <a:rPr lang="ko-KR" altLang="en-US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추출한 다음</a:t>
            </a:r>
            <a:r>
              <a:rPr lang="en-US" altLang="ko-KR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이를 학습에 이용해 </a:t>
            </a:r>
            <a:r>
              <a:rPr lang="en-US" altLang="ko-KR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Reconstruction </a:t>
            </a:r>
            <a:r>
              <a:rPr lang="ko-KR" altLang="en-US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진행</a:t>
            </a:r>
            <a:endParaRPr lang="en-US" altLang="ko-KR" sz="12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96900" lvl="1">
              <a:lnSpc>
                <a:spcPct val="130000"/>
              </a:lnSpc>
              <a:buSzPts val="1400"/>
            </a:pPr>
            <a:endParaRPr lang="en-US" altLang="ko-KR" sz="1200" b="1" spc="-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596900" lvl="1">
              <a:lnSpc>
                <a:spcPct val="130000"/>
              </a:lnSpc>
              <a:buSzPts val="1400"/>
            </a:pPr>
            <a:endParaRPr lang="en-US" altLang="ko-KR" sz="1200" b="1" spc="-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425450" lvl="0" indent="-285750">
              <a:lnSpc>
                <a:spcPct val="130000"/>
              </a:lnSpc>
              <a:buSzPts val="1400"/>
              <a:buFont typeface="Noto Sans KR" panose="020B0200000000000000" pitchFamily="50" charset="-127"/>
              <a:buChar char="⮕"/>
            </a:pP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1300" u="sng" dirty="0">
                <a:latin typeface="Noto Sans KR" panose="020B0200000000000000" pitchFamily="50" charset="-127"/>
                <a:ea typeface="Noto Sans KR" panose="020B0200000000000000" pitchFamily="50" charset="-127"/>
                <a:sym typeface="Wingdings" panose="05000000000000000000" pitchFamily="2" charset="2"/>
              </a:rPr>
              <a:t>선배님과 논의 후에 방향 결정</a:t>
            </a:r>
            <a:endParaRPr lang="en-US" altLang="ko-KR" sz="1300" u="sng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5513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>
          <a:extLst>
            <a:ext uri="{FF2B5EF4-FFF2-40B4-BE49-F238E27FC236}">
              <a16:creationId xmlns:a16="http://schemas.microsoft.com/office/drawing/2014/main" id="{5A25B47B-F1CC-4D0B-97E6-6FE9312D71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6de4f831eb_1_30">
            <a:extLst>
              <a:ext uri="{FF2B5EF4-FFF2-40B4-BE49-F238E27FC236}">
                <a16:creationId xmlns:a16="http://schemas.microsoft.com/office/drawing/2014/main" id="{A1AD3308-11ED-2FBE-97FD-231A8643297F}"/>
              </a:ext>
            </a:extLst>
          </p:cNvPr>
          <p:cNvSpPr txBox="1"/>
          <p:nvPr/>
        </p:nvSpPr>
        <p:spPr>
          <a:xfrm>
            <a:off x="74893" y="-12741"/>
            <a:ext cx="12042300" cy="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6DCE5"/>
              </a:buClr>
              <a:buSzPts val="2800"/>
              <a:buFont typeface="Malgun Gothic"/>
              <a:buNone/>
            </a:pPr>
            <a:r>
              <a:rPr lang="en-US" sz="3000" b="1">
                <a:solidFill>
                  <a:srgbClr val="D6DCE5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r>
              <a:rPr lang="ko-KR" altLang="en-US" sz="3000" b="1" dirty="0">
                <a:solidFill>
                  <a:srgbClr val="D6DCE5"/>
                </a:solidFill>
                <a:latin typeface="Noto Sans KR"/>
                <a:ea typeface="Noto Sans KR"/>
                <a:cs typeface="Noto Sans KR"/>
                <a:sym typeface="Noto Sans KR"/>
              </a:rPr>
              <a:t>실험 평가</a:t>
            </a:r>
            <a:endParaRPr sz="3000" b="0" i="0" u="none" strike="noStrike" cap="none" dirty="0">
              <a:solidFill>
                <a:srgbClr val="000000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30" name="Google Shape;130;g36de4f831eb_1_30">
            <a:extLst>
              <a:ext uri="{FF2B5EF4-FFF2-40B4-BE49-F238E27FC236}">
                <a16:creationId xmlns:a16="http://schemas.microsoft.com/office/drawing/2014/main" id="{654FF477-A86F-A621-43BE-EC27C165441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9407052" y="6519300"/>
            <a:ext cx="2743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fld id="{00000000-1234-1234-1234-123412341234}" type="slidenum">
              <a:rPr lang="en-US" sz="1600">
                <a:solidFill>
                  <a:srgbClr val="D6DCE5"/>
                </a:solidFill>
                <a:latin typeface="Noto Sans KR"/>
                <a:ea typeface="Noto Sans KR"/>
                <a:cs typeface="Noto Sans KR"/>
                <a:sym typeface="Noto Sans KR"/>
              </a:rPr>
              <a:t>5</a:t>
            </a:fld>
            <a:endParaRPr sz="1600">
              <a:solidFill>
                <a:srgbClr val="D6DCE5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" name="Google Shape;268;g36de4f831eb_1_197">
            <a:extLst>
              <a:ext uri="{FF2B5EF4-FFF2-40B4-BE49-F238E27FC236}">
                <a16:creationId xmlns:a16="http://schemas.microsoft.com/office/drawing/2014/main" id="{3EB9FD4A-A544-565F-8879-B006568D08B8}"/>
              </a:ext>
            </a:extLst>
          </p:cNvPr>
          <p:cNvSpPr/>
          <p:nvPr/>
        </p:nvSpPr>
        <p:spPr>
          <a:xfrm>
            <a:off x="513765" y="1162930"/>
            <a:ext cx="91500" cy="274200"/>
          </a:xfrm>
          <a:prstGeom prst="rect">
            <a:avLst/>
          </a:prstGeom>
          <a:solidFill>
            <a:srgbClr val="203864"/>
          </a:solidFill>
          <a:ln w="12700" cap="flat" cmpd="sng">
            <a:solidFill>
              <a:srgbClr val="20386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Malgun Gothic"/>
              <a:sym typeface="Malgun Gothic"/>
            </a:endParaRPr>
          </a:p>
        </p:txBody>
      </p:sp>
      <p:sp>
        <p:nvSpPr>
          <p:cNvPr id="3" name="Google Shape;269;g36de4f831eb_1_197">
            <a:extLst>
              <a:ext uri="{FF2B5EF4-FFF2-40B4-BE49-F238E27FC236}">
                <a16:creationId xmlns:a16="http://schemas.microsoft.com/office/drawing/2014/main" id="{0B550E0A-0DD7-2113-912E-5D77E1CA3D84}"/>
              </a:ext>
            </a:extLst>
          </p:cNvPr>
          <p:cNvSpPr txBox="1"/>
          <p:nvPr/>
        </p:nvSpPr>
        <p:spPr>
          <a:xfrm>
            <a:off x="605274" y="1069188"/>
            <a:ext cx="789146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US" sz="1800" b="1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  <a:sym typeface="Noto Sans KR"/>
              </a:rPr>
              <a:t> Reconstruction </a:t>
            </a:r>
            <a:r>
              <a:rPr lang="ko-KR" altLang="en-US" sz="1800" b="1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  <a:sym typeface="Noto Sans KR"/>
              </a:rPr>
              <a:t>전</a:t>
            </a:r>
            <a:r>
              <a:rPr lang="en-US" altLang="ko-KR" sz="1800" b="1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  <a:sym typeface="Noto Sans KR"/>
              </a:rPr>
              <a:t>/</a:t>
            </a:r>
            <a:r>
              <a:rPr lang="ko-KR" altLang="en-US" sz="1800" b="1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  <a:sym typeface="Noto Sans KR"/>
              </a:rPr>
              <a:t>후 비교</a:t>
            </a:r>
            <a:endParaRPr sz="1800" b="1" dirty="0">
              <a:latin typeface="Noto Sans KR" panose="020B0200000000000000" pitchFamily="50" charset="-127"/>
              <a:ea typeface="Noto Sans KR" panose="020B0200000000000000" pitchFamily="50" charset="-127"/>
              <a:cs typeface="Noto Sans KR"/>
              <a:sym typeface="Noto Sans K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F75B13-5D9E-1D66-07F3-0A2513EFAC0E}"/>
              </a:ext>
            </a:extLst>
          </p:cNvPr>
          <p:cNvSpPr txBox="1"/>
          <p:nvPr/>
        </p:nvSpPr>
        <p:spPr>
          <a:xfrm>
            <a:off x="1151108" y="2507004"/>
            <a:ext cx="5220000" cy="19275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l"/>
            </a:pPr>
            <a:r>
              <a:rPr lang="ko-KR" altLang="en-US" b="1" spc="-1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이미지 품질 비교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  <a:cs typeface="Noto Sans KR"/>
            </a:endParaRPr>
          </a:p>
          <a:p>
            <a:pPr marL="914400" lvl="1" indent="-317500">
              <a:lnSpc>
                <a:spcPct val="200000"/>
              </a:lnSpc>
              <a:buSzPct val="90000"/>
              <a:buFont typeface="Wingdings" panose="05000000000000000000" pitchFamily="2" charset="2"/>
              <a:buChar char="q"/>
            </a:pP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정량 지표</a:t>
            </a:r>
            <a:endParaRPr lang="en-US" altLang="ko-KR" sz="13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1371600" lvl="2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PSNR (Peak Signal‑to‑Noise Ratio)</a:t>
            </a:r>
          </a:p>
          <a:p>
            <a:pPr marL="1371600" lvl="2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SSIM (Structural Similarity Index)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  <a:cs typeface="Noto Sans KR"/>
            </a:endParaRPr>
          </a:p>
          <a:p>
            <a:pPr marL="914400" lvl="1" indent="-317500">
              <a:lnSpc>
                <a:spcPct val="200000"/>
              </a:lnSpc>
              <a:buSzPct val="90000"/>
              <a:buFont typeface="Wingdings" panose="05000000000000000000" pitchFamily="2" charset="2"/>
              <a:buChar char="q"/>
            </a:pP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정성 평가</a:t>
            </a:r>
            <a:endParaRPr lang="en-US" altLang="ko-KR" sz="13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1371600" lvl="2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대표 </a:t>
            </a: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Axial </a:t>
            </a: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슬라이스 전</a:t>
            </a: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후 시각화</a:t>
            </a:r>
            <a:endParaRPr lang="en-US" altLang="ko-KR" sz="13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FCCBCD-DE90-4C6B-6A2C-D8F9DE5E7DE9}"/>
              </a:ext>
            </a:extLst>
          </p:cNvPr>
          <p:cNvSpPr txBox="1"/>
          <p:nvPr/>
        </p:nvSpPr>
        <p:spPr>
          <a:xfrm>
            <a:off x="6371108" y="2507004"/>
            <a:ext cx="5220000" cy="19275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l"/>
            </a:pPr>
            <a:r>
              <a:rPr lang="en-US" altLang="ko-KR" b="1" spc="-1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  <a:sym typeface="Noto Sans KR"/>
              </a:rPr>
              <a:t>Classification</a:t>
            </a:r>
            <a:r>
              <a:rPr lang="ko-KR" altLang="en-US" b="1" spc="-1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  <a:sym typeface="Noto Sans KR"/>
              </a:rPr>
              <a:t> 성능 비교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  <a:cs typeface="Noto Sans KR"/>
            </a:endParaRPr>
          </a:p>
          <a:p>
            <a:pPr marL="914400" lvl="1" indent="-317500">
              <a:lnSpc>
                <a:spcPct val="200000"/>
              </a:lnSpc>
              <a:buSzPct val="90000"/>
              <a:buFont typeface="Wingdings" panose="05000000000000000000" pitchFamily="2" charset="2"/>
              <a:buChar char="q"/>
            </a:pP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정량 지표</a:t>
            </a:r>
            <a:endParaRPr lang="en-US" altLang="ko-KR" sz="13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1371600" lvl="2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</a:rPr>
              <a:t>Accuracy, Precision, Recall, Sensitivity</a:t>
            </a:r>
          </a:p>
          <a:p>
            <a:pPr marL="1371600" lvl="2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  <a:cs typeface="Noto Sans KR"/>
              </a:rPr>
              <a:t>ROC-AUC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  <a:cs typeface="Noto Sans KR"/>
            </a:endParaRPr>
          </a:p>
          <a:p>
            <a:pPr marL="914400" lvl="1" indent="-317500">
              <a:lnSpc>
                <a:spcPct val="200000"/>
              </a:lnSpc>
              <a:buSzPct val="90000"/>
              <a:buFont typeface="Wingdings" panose="05000000000000000000" pitchFamily="2" charset="2"/>
              <a:buChar char="q"/>
            </a:pP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혼동 행렬</a:t>
            </a:r>
            <a:endParaRPr lang="en-US" altLang="ko-KR" sz="13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1371600" lvl="2" indent="-317500">
              <a:lnSpc>
                <a:spcPct val="130000"/>
              </a:lnSpc>
              <a:buSzPts val="1400"/>
              <a:buFont typeface="Wingdings" panose="05000000000000000000" pitchFamily="2" charset="2"/>
              <a:buChar char="§"/>
            </a:pP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재구성 전</a:t>
            </a: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후 분류 모델의 </a:t>
            </a: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Confusion Matrix</a:t>
            </a:r>
            <a:endParaRPr lang="en-US" altLang="ko-KR" sz="1600" spc="-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72318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</TotalTime>
  <Words>358</Words>
  <Application>Microsoft Office PowerPoint</Application>
  <PresentationFormat>와이드스크린</PresentationFormat>
  <Paragraphs>92</Paragraphs>
  <Slides>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Noto Sans KR</vt:lpstr>
      <vt:lpstr>Wingdings</vt:lpstr>
      <vt:lpstr>Malgun Gothic</vt:lpstr>
      <vt:lpstr>Arial</vt:lpstr>
      <vt:lpstr>Helvetica Neue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nano</dc:creator>
  <cp:lastModifiedBy>창희 홍</cp:lastModifiedBy>
  <cp:revision>11</cp:revision>
  <dcterms:created xsi:type="dcterms:W3CDTF">2019-12-16T05:59:14Z</dcterms:created>
  <dcterms:modified xsi:type="dcterms:W3CDTF">2025-07-30T06:14:53Z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</Properties>
</file>